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mp4" ContentType="video/unknown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330" r:id="rId2"/>
    <p:sldId id="338" r:id="rId3"/>
    <p:sldId id="339" r:id="rId4"/>
    <p:sldId id="340" r:id="rId5"/>
    <p:sldId id="331" r:id="rId6"/>
    <p:sldId id="333" r:id="rId7"/>
    <p:sldId id="342" r:id="rId8"/>
    <p:sldId id="334" r:id="rId9"/>
    <p:sldId id="335" r:id="rId10"/>
    <p:sldId id="336" r:id="rId11"/>
    <p:sldId id="337" r:id="rId12"/>
    <p:sldId id="341" r:id="rId1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66"/>
    <a:srgbClr val="970097"/>
    <a:srgbClr val="AC8C90"/>
    <a:srgbClr val="CE91FA"/>
    <a:srgbClr val="C4B5BA"/>
    <a:srgbClr val="C8A3FA"/>
    <a:srgbClr val="FF6B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13113" autoAdjust="0"/>
    <p:restoredTop sz="85870" autoAdjust="0"/>
  </p:normalViewPr>
  <p:slideViewPr>
    <p:cSldViewPr>
      <p:cViewPr>
        <p:scale>
          <a:sx n="69" d="100"/>
          <a:sy n="69" d="100"/>
        </p:scale>
        <p:origin x="-2568" y="-2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interSettings" Target="printerSettings/printerSettings1.bin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AD113A-17D6-B641-99DC-B0E5B2B4C29A}" type="datetimeFigureOut">
              <a:rPr lang="en-US" smtClean="0"/>
              <a:t>11/18/12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6AABDA-E346-2049-B513-35027DB6A5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4023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6AABDA-E346-2049-B513-35027DB6A5E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1144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6AABDA-E346-2049-B513-35027DB6A5E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9669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Design</a:t>
            </a:r>
            <a:r>
              <a:rPr lang="en-US" baseline="0" dirty="0" smtClean="0"/>
              <a:t> for change has worked with students and students in over 35 countries. All the projects are student-led and address issues in the student’s local communities.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6AABDA-E346-2049-B513-35027DB6A5E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4464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4572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 smtClean="0"/>
              <a:t>Examples of how children</a:t>
            </a:r>
            <a:r>
              <a:rPr lang="en-US" baseline="0" dirty="0" smtClean="0"/>
              <a:t> used the design stages of Feel, Imagine, Do and Share to make a change.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6AABDA-E346-2049-B513-35027DB6A5E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4184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AFD7B-4EAE-4383-A20C-1ABCA2019189}" type="datetimeFigureOut">
              <a:rPr lang="en-IN" smtClean="0"/>
              <a:pPr/>
              <a:t>11/18/12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100A8-EC25-4DD3-BF61-E22CA51BA488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AFD7B-4EAE-4383-A20C-1ABCA2019189}" type="datetimeFigureOut">
              <a:rPr lang="en-IN" smtClean="0"/>
              <a:pPr/>
              <a:t>11/18/12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100A8-EC25-4DD3-BF61-E22CA51BA488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AFD7B-4EAE-4383-A20C-1ABCA2019189}" type="datetimeFigureOut">
              <a:rPr lang="en-IN" smtClean="0"/>
              <a:pPr/>
              <a:t>11/18/12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100A8-EC25-4DD3-BF61-E22CA51BA488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23728" y="197768"/>
            <a:ext cx="6563072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AFD7B-4EAE-4383-A20C-1ABCA2019189}" type="datetimeFigureOut">
              <a:rPr lang="en-IN" smtClean="0"/>
              <a:pPr/>
              <a:t>11/18/12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100A8-EC25-4DD3-BF61-E22CA51BA488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AFD7B-4EAE-4383-A20C-1ABCA2019189}" type="datetimeFigureOut">
              <a:rPr lang="en-IN" smtClean="0"/>
              <a:pPr/>
              <a:t>11/18/12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100A8-EC25-4DD3-BF61-E22CA51BA488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AFD7B-4EAE-4383-A20C-1ABCA2019189}" type="datetimeFigureOut">
              <a:rPr lang="en-IN" smtClean="0"/>
              <a:pPr/>
              <a:t>11/18/12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100A8-EC25-4DD3-BF61-E22CA51BA488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AFD7B-4EAE-4383-A20C-1ABCA2019189}" type="datetimeFigureOut">
              <a:rPr lang="en-IN" smtClean="0"/>
              <a:pPr/>
              <a:t>11/18/12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100A8-EC25-4DD3-BF61-E22CA51BA488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AFD7B-4EAE-4383-A20C-1ABCA2019189}" type="datetimeFigureOut">
              <a:rPr lang="en-IN" smtClean="0"/>
              <a:pPr/>
              <a:t>11/18/12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100A8-EC25-4DD3-BF61-E22CA51BA488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AFD7B-4EAE-4383-A20C-1ABCA2019189}" type="datetimeFigureOut">
              <a:rPr lang="en-IN" smtClean="0"/>
              <a:pPr/>
              <a:t>11/18/12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100A8-EC25-4DD3-BF61-E22CA51BA488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AFD7B-4EAE-4383-A20C-1ABCA2019189}" type="datetimeFigureOut">
              <a:rPr lang="en-IN" smtClean="0"/>
              <a:pPr/>
              <a:t>11/18/12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100A8-EC25-4DD3-BF61-E22CA51BA488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AFD7B-4EAE-4383-A20C-1ABCA2019189}" type="datetimeFigureOut">
              <a:rPr lang="en-IN" smtClean="0"/>
              <a:pPr/>
              <a:t>11/18/12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100A8-EC25-4DD3-BF61-E22CA51BA488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123728" y="197768"/>
            <a:ext cx="6563072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IN" dirty="0" smtClean="0"/>
              <a:t>© Design for Change USA</a:t>
            </a:r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IN" dirty="0" smtClean="0"/>
              <a:t>A 501(c)3 Organization</a:t>
            </a:r>
            <a:endParaRPr lang="en-IN" dirty="0"/>
          </a:p>
        </p:txBody>
      </p:sp>
      <p:pic>
        <p:nvPicPr>
          <p:cNvPr id="7" name="Picture 6" descr="logo.png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16632"/>
            <a:ext cx="1835696" cy="1264983"/>
          </a:xfrm>
          <a:prstGeom prst="rect">
            <a:avLst/>
          </a:prstGeom>
        </p:spPr>
      </p:pic>
      <p:sp>
        <p:nvSpPr>
          <p:cNvPr id="11" name="Footer Placeholder 4"/>
          <p:cNvSpPr txBox="1">
            <a:spLocks/>
          </p:cNvSpPr>
          <p:nvPr userDrawn="1"/>
        </p:nvSpPr>
        <p:spPr>
          <a:xfrm>
            <a:off x="3118472" y="635459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mtClean="0"/>
              <a:t>© Design for Change USA</a:t>
            </a:r>
            <a:endParaRPr lang="en-IN" dirty="0"/>
          </a:p>
        </p:txBody>
      </p:sp>
      <p:sp>
        <p:nvSpPr>
          <p:cNvPr id="12" name="Slide Number Placeholder 5"/>
          <p:cNvSpPr txBox="1">
            <a:spLocks/>
          </p:cNvSpPr>
          <p:nvPr userDrawn="1"/>
        </p:nvSpPr>
        <p:spPr>
          <a:xfrm>
            <a:off x="6547472" y="635459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mtClean="0"/>
              <a:t>A 501(c)3 Organization</a:t>
            </a:r>
            <a:endParaRPr lang="en-IN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28.png"/><Relationship Id="rId7" Type="http://schemas.openxmlformats.org/officeDocument/2006/relationships/image" Target="../media/image29.png"/><Relationship Id="rId8" Type="http://schemas.openxmlformats.org/officeDocument/2006/relationships/image" Target="../media/image30.png"/><Relationship Id="rId9" Type="http://schemas.openxmlformats.org/officeDocument/2006/relationships/image" Target="../media/image31.png"/><Relationship Id="rId10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1.png"/><Relationship Id="rId12" Type="http://schemas.openxmlformats.org/officeDocument/2006/relationships/image" Target="../media/image12.png"/><Relationship Id="rId13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jpe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9" Type="http://schemas.openxmlformats.org/officeDocument/2006/relationships/image" Target="../media/image9.png"/><Relationship Id="rId10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8.png"/><Relationship Id="rId12" Type="http://schemas.openxmlformats.org/officeDocument/2006/relationships/image" Target="../media/image19.png"/><Relationship Id="rId1" Type="http://schemas.microsoft.com/office/2007/relationships/media" Target="../media/media1.mp4"/><Relationship Id="rId2" Type="http://schemas.openxmlformats.org/officeDocument/2006/relationships/video" Target="../media/media1.mp4"/><Relationship Id="rId3" Type="http://schemas.microsoft.com/office/2007/relationships/media" Target="../media/media2.mp4"/><Relationship Id="rId4" Type="http://schemas.openxmlformats.org/officeDocument/2006/relationships/video" Target="../media/media2.mp4"/><Relationship Id="rId5" Type="http://schemas.microsoft.com/office/2007/relationships/media" Target="../media/media3.mp4"/><Relationship Id="rId6" Type="http://schemas.openxmlformats.org/officeDocument/2006/relationships/video" Target="../media/media3.mp4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4.xml"/><Relationship Id="rId9" Type="http://schemas.openxmlformats.org/officeDocument/2006/relationships/image" Target="../media/image16.jpeg"/><Relationship Id="rId10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lank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411760" y="4573577"/>
            <a:ext cx="42484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Executive Summary</a:t>
            </a:r>
          </a:p>
          <a:p>
            <a:pPr algn="ctr"/>
            <a:r>
              <a:rPr lang="en-US" dirty="0" err="1" smtClean="0"/>
              <a:t>Sanjli</a:t>
            </a:r>
            <a:r>
              <a:rPr lang="en-US" dirty="0" smtClean="0"/>
              <a:t> Gidwaney</a:t>
            </a:r>
          </a:p>
          <a:p>
            <a:pPr algn="ctr"/>
            <a:r>
              <a:rPr lang="en-US" dirty="0" err="1" smtClean="0"/>
              <a:t>sanjli@designforchange.us</a:t>
            </a:r>
            <a:endParaRPr lang="en-US" dirty="0" smtClean="0"/>
          </a:p>
        </p:txBody>
      </p:sp>
      <p:pic>
        <p:nvPicPr>
          <p:cNvPr id="10" name="Picture 9" descr="logo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728" y="980728"/>
            <a:ext cx="4910900" cy="3384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0592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4" descr="do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956376" y="332656"/>
            <a:ext cx="906476" cy="108813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“Yes, I Can”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Get children to work together to make the idea a </a:t>
            </a:r>
            <a:r>
              <a:rPr lang="en-US" sz="2400" dirty="0" smtClean="0"/>
              <a:t>reality.</a:t>
            </a:r>
          </a:p>
          <a:p>
            <a:endParaRPr lang="en-US" sz="2400" dirty="0"/>
          </a:p>
          <a:p>
            <a:r>
              <a:rPr lang="en-US" sz="2400" dirty="0"/>
              <a:t>How many people will be needed</a:t>
            </a:r>
            <a:r>
              <a:rPr lang="en-US" sz="2400" dirty="0" smtClean="0"/>
              <a:t>?</a:t>
            </a:r>
          </a:p>
          <a:p>
            <a:endParaRPr lang="en-US" sz="2400" dirty="0"/>
          </a:p>
          <a:p>
            <a:r>
              <a:rPr lang="en-US" sz="2400" dirty="0"/>
              <a:t>What resources will be required</a:t>
            </a:r>
            <a:r>
              <a:rPr lang="en-US" sz="2400" dirty="0" smtClean="0"/>
              <a:t>?</a:t>
            </a:r>
          </a:p>
          <a:p>
            <a:endParaRPr lang="en-US" sz="2400" dirty="0"/>
          </a:p>
          <a:p>
            <a:r>
              <a:rPr lang="en-US" sz="2400" dirty="0"/>
              <a:t>What is the budget, how will they get the money</a:t>
            </a:r>
            <a:r>
              <a:rPr lang="en-US" sz="2400" dirty="0" smtClean="0"/>
              <a:t>?</a:t>
            </a:r>
          </a:p>
          <a:p>
            <a:endParaRPr lang="en-US" sz="2400" dirty="0"/>
          </a:p>
          <a:p>
            <a:r>
              <a:rPr lang="en-US" sz="2400" dirty="0"/>
              <a:t>How much time will it take</a:t>
            </a:r>
            <a:r>
              <a:rPr lang="en-US" sz="2400" dirty="0" smtClean="0"/>
              <a:t>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077710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4" descr="shar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951705" y="332656"/>
            <a:ext cx="868767" cy="108813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“I Can! And now you can too”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Share the story  to inspire others with the I CAN spirit</a:t>
            </a:r>
          </a:p>
          <a:p>
            <a:endParaRPr lang="en-US" sz="2400" dirty="0"/>
          </a:p>
          <a:p>
            <a:r>
              <a:rPr lang="en-US" sz="2400" dirty="0"/>
              <a:t>Invite the </a:t>
            </a:r>
            <a:r>
              <a:rPr lang="en-US" sz="2400" dirty="0" smtClean="0"/>
              <a:t>community.</a:t>
            </a:r>
          </a:p>
          <a:p>
            <a:endParaRPr lang="en-US" sz="2400" dirty="0"/>
          </a:p>
          <a:p>
            <a:r>
              <a:rPr lang="en-US" sz="2400" dirty="0"/>
              <a:t>Invite </a:t>
            </a:r>
            <a:r>
              <a:rPr lang="en-US" sz="2400" dirty="0" smtClean="0"/>
              <a:t>parents.</a:t>
            </a:r>
          </a:p>
          <a:p>
            <a:endParaRPr lang="en-US" sz="2400" dirty="0"/>
          </a:p>
          <a:p>
            <a:r>
              <a:rPr lang="en-US" sz="2400" dirty="0"/>
              <a:t>Invite the Press to cover the story</a:t>
            </a:r>
            <a:r>
              <a:rPr lang="en-US" sz="2400" dirty="0" smtClean="0"/>
              <a:t>!</a:t>
            </a:r>
          </a:p>
          <a:p>
            <a:endParaRPr lang="en-US" sz="2400" dirty="0"/>
          </a:p>
          <a:p>
            <a:r>
              <a:rPr lang="en-US" sz="2400" dirty="0"/>
              <a:t>Send your children with the story to other schools and inspire them to ‘Be the Change’ as well</a:t>
            </a:r>
            <a:r>
              <a:rPr lang="en-US" sz="2400" dirty="0" smtClean="0"/>
              <a:t>!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077710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The United States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Our Supporters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Our School Partners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2420888"/>
            <a:ext cx="2050397" cy="10801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3928" y="2276872"/>
            <a:ext cx="2547975" cy="86409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8870" y="3212976"/>
            <a:ext cx="2243330" cy="29163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5946" y="2323976"/>
            <a:ext cx="1730510" cy="67297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7584" y="4797152"/>
            <a:ext cx="1905000" cy="5207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32240" y="3284984"/>
            <a:ext cx="2016423" cy="44809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03848" y="4797152"/>
            <a:ext cx="2162213" cy="115212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3958" y="2323976"/>
            <a:ext cx="1529970" cy="11642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16899" y="4749521"/>
            <a:ext cx="1967469" cy="983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404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Design for Change?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sz="2400" b="1" dirty="0"/>
              <a:t>DESIGN FOR CHANGE </a:t>
            </a:r>
            <a:r>
              <a:rPr lang="en-US" sz="2400" dirty="0"/>
              <a:t>is the largest global movement designed to give young people an opportunity to express their own ideas for a better world and to put them into </a:t>
            </a:r>
            <a:r>
              <a:rPr lang="en-US" sz="2400" dirty="0" smtClean="0"/>
              <a:t>action.</a:t>
            </a:r>
          </a:p>
          <a:p>
            <a:endParaRPr lang="en-US" sz="2400" dirty="0"/>
          </a:p>
          <a:p>
            <a:r>
              <a:rPr lang="en-US" sz="2400" dirty="0"/>
              <a:t>Design for Change (DFC) reaches 35 countries and over 300,000 schools, inspiring thousands of children, teachers, parents, and communities around the world. </a:t>
            </a:r>
          </a:p>
          <a:p>
            <a:endParaRPr lang="en-US" sz="2400" dirty="0" smtClean="0"/>
          </a:p>
          <a:p>
            <a:r>
              <a:rPr lang="en-US" sz="2400" dirty="0"/>
              <a:t>DFC USA, our vision is to integrate the DFC framework into service-learning curriculums across the country. We are working to empower all students with the confidence, compassion, and agency to find solutions to their most pressing community challenges. </a:t>
            </a:r>
          </a:p>
        </p:txBody>
      </p:sp>
    </p:spTree>
    <p:extLst>
      <p:ext uri="{BB962C8B-B14F-4D97-AF65-F5344CB8AC3E}">
        <p14:creationId xmlns:p14="http://schemas.microsoft.com/office/powerpoint/2010/main" val="40949039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 Are We?</a:t>
            </a:r>
            <a:endParaRPr lang="en-US" dirty="0"/>
          </a:p>
        </p:txBody>
      </p:sp>
      <p:pic>
        <p:nvPicPr>
          <p:cNvPr id="8" name="Content Placeholder 7" descr="img.jpeg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3" b="-353"/>
          <a:stretch/>
        </p:blipFill>
        <p:spPr>
          <a:xfrm>
            <a:off x="395536" y="1844824"/>
            <a:ext cx="1971855" cy="1961984"/>
          </a:xfrm>
        </p:spPr>
      </p:pic>
      <p:sp>
        <p:nvSpPr>
          <p:cNvPr id="9" name="TextBox 8"/>
          <p:cNvSpPr txBox="1"/>
          <p:nvPr/>
        </p:nvSpPr>
        <p:spPr>
          <a:xfrm>
            <a:off x="2483768" y="1844824"/>
            <a:ext cx="626469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 smtClean="0"/>
              <a:t>Kiran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Bir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Sethi</a:t>
            </a:r>
            <a:r>
              <a:rPr lang="en-US" sz="2000" dirty="0" smtClean="0"/>
              <a:t> – Founder</a:t>
            </a:r>
          </a:p>
          <a:p>
            <a:r>
              <a:rPr lang="en-US" dirty="0" smtClean="0"/>
              <a:t>- Renowned educator in India</a:t>
            </a:r>
          </a:p>
          <a:p>
            <a:r>
              <a:rPr lang="en-US" dirty="0" smtClean="0"/>
              <a:t>- Principal at the Riverside School in Ahmedabad</a:t>
            </a:r>
          </a:p>
          <a:p>
            <a:r>
              <a:rPr lang="en-US" dirty="0" smtClean="0"/>
              <a:t>- Recognized by the Rockefeller Foundation as a Young Innovator of the Year (2012)</a:t>
            </a:r>
            <a:br>
              <a:rPr lang="en-US" dirty="0" smtClean="0"/>
            </a:br>
            <a:r>
              <a:rPr lang="en-US" dirty="0" smtClean="0"/>
              <a:t>- </a:t>
            </a:r>
            <a:r>
              <a:rPr lang="en-US" dirty="0" err="1" smtClean="0"/>
              <a:t>Ashoka</a:t>
            </a:r>
            <a:r>
              <a:rPr lang="en-US" dirty="0" smtClean="0"/>
              <a:t> Fellow</a:t>
            </a:r>
          </a:p>
          <a:p>
            <a:r>
              <a:rPr lang="en-US" dirty="0" smtClean="0"/>
              <a:t>- TED India Speaker 2009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23528" y="4077072"/>
            <a:ext cx="43204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The Design for Change USA Team</a:t>
            </a:r>
            <a:endParaRPr lang="en-US" sz="2000" b="1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544" y="4653136"/>
            <a:ext cx="935275" cy="93527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7326" y="4653136"/>
            <a:ext cx="790418" cy="93610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39752" y="4653136"/>
            <a:ext cx="936104" cy="93610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47864" y="4653136"/>
            <a:ext cx="936104" cy="93610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55976" y="4653136"/>
            <a:ext cx="936104" cy="93610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64088" y="4653136"/>
            <a:ext cx="936104" cy="93610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72200" y="4653136"/>
            <a:ext cx="888506" cy="93610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308304" y="4653136"/>
            <a:ext cx="936104" cy="936104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395536" y="5746030"/>
            <a:ext cx="62646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- Educators</a:t>
            </a:r>
          </a:p>
          <a:p>
            <a:r>
              <a:rPr lang="en-US" dirty="0" smtClean="0"/>
              <a:t>- Designers</a:t>
            </a:r>
            <a:br>
              <a:rPr lang="en-US" dirty="0" smtClean="0"/>
            </a:br>
            <a:r>
              <a:rPr lang="en-US" dirty="0" smtClean="0"/>
              <a:t>- Technologists</a:t>
            </a:r>
            <a:endParaRPr lang="en-US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164288" y="3087754"/>
            <a:ext cx="1486680" cy="989318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580112" y="3212976"/>
            <a:ext cx="1494814" cy="785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412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/>
          <a:srcRect t="19856" b="1840"/>
          <a:stretch/>
        </p:blipFill>
        <p:spPr>
          <a:xfrm>
            <a:off x="1182619" y="1371243"/>
            <a:ext cx="7421829" cy="53701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Proven Impact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/>
          <a:srcRect l="2455" r="16525" b="88622"/>
          <a:stretch/>
        </p:blipFill>
        <p:spPr>
          <a:xfrm>
            <a:off x="5292080" y="620688"/>
            <a:ext cx="3528392" cy="457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8927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2286000" y="2967335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6505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5" descr="dfc_2011.jpg"/>
          <p:cNvPicPr>
            <a:picLocks noChangeAspect="1"/>
          </p:cNvPicPr>
          <p:nvPr/>
        </p:nvPicPr>
        <p:blipFill rotWithShape="1">
          <a:blip r:embed="rId9" cstate="print"/>
          <a:srcRect l="11970" t="54599" r="9539" b="15253"/>
          <a:stretch/>
        </p:blipFill>
        <p:spPr bwMode="auto">
          <a:xfrm>
            <a:off x="0" y="1"/>
            <a:ext cx="9144000" cy="2742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3491880" y="5292496"/>
            <a:ext cx="194421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Your Existence is not only sound to me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275856" y="2979528"/>
            <a:ext cx="2376264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Experimental </a:t>
            </a:r>
            <a:r>
              <a:rPr lang="en-US" sz="1600" dirty="0" smtClean="0"/>
              <a:t>Elementary </a:t>
            </a:r>
            <a:r>
              <a:rPr lang="en-US" sz="1600" dirty="0"/>
              <a:t>School</a:t>
            </a:r>
            <a:r>
              <a:rPr lang="en-US" sz="1600" dirty="0" smtClean="0"/>
              <a:t>, </a:t>
            </a:r>
            <a:r>
              <a:rPr lang="en-US" sz="1600" dirty="0" err="1" smtClean="0"/>
              <a:t>Tapei</a:t>
            </a:r>
            <a:r>
              <a:rPr lang="en-US" sz="1600" dirty="0" smtClean="0"/>
              <a:t>, Taiwan</a:t>
            </a:r>
            <a:endParaRPr lang="en-US" sz="1600" dirty="0"/>
          </a:p>
        </p:txBody>
      </p:sp>
      <p:sp>
        <p:nvSpPr>
          <p:cNvPr id="12" name="Rectangle 11"/>
          <p:cNvSpPr/>
          <p:nvPr/>
        </p:nvSpPr>
        <p:spPr>
          <a:xfrm>
            <a:off x="965257" y="3140968"/>
            <a:ext cx="137449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err="1"/>
              <a:t>Redona</a:t>
            </a:r>
            <a:r>
              <a:rPr lang="en-US" sz="1600" dirty="0"/>
              <a:t>, Brazil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11560" y="5373216"/>
            <a:ext cx="194421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 </a:t>
            </a:r>
            <a:r>
              <a:rPr lang="en-US" sz="1600" dirty="0" smtClean="0"/>
              <a:t>Project </a:t>
            </a:r>
            <a:r>
              <a:rPr lang="en-US" sz="1600" dirty="0"/>
              <a:t>Transformation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940152" y="2996952"/>
            <a:ext cx="2955039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 err="1"/>
              <a:t>Antono</a:t>
            </a:r>
            <a:r>
              <a:rPr lang="en-US" sz="1600" dirty="0"/>
              <a:t> Park Primary </a:t>
            </a:r>
            <a:endParaRPr lang="en-US" sz="1600" dirty="0" smtClean="0"/>
          </a:p>
          <a:p>
            <a:pPr algn="ctr"/>
            <a:r>
              <a:rPr lang="en-US" sz="1600" dirty="0" smtClean="0"/>
              <a:t>School</a:t>
            </a:r>
            <a:r>
              <a:rPr lang="en-US" sz="1600" dirty="0"/>
              <a:t>, Australia</a:t>
            </a:r>
          </a:p>
        </p:txBody>
      </p:sp>
      <p:sp>
        <p:nvSpPr>
          <p:cNvPr id="18" name="Rectangle 17"/>
          <p:cNvSpPr/>
          <p:nvPr/>
        </p:nvSpPr>
        <p:spPr>
          <a:xfrm>
            <a:off x="6444208" y="5373216"/>
            <a:ext cx="194421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 smtClean="0"/>
              <a:t>4RV</a:t>
            </a:r>
            <a:endParaRPr lang="en-US" sz="1600" dirty="0"/>
          </a:p>
        </p:txBody>
      </p:sp>
      <p:pic>
        <p:nvPicPr>
          <p:cNvPr id="2" name="Taiwan-story-m4v[www.savevid.com]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3491880" y="3717032"/>
            <a:ext cx="1969385" cy="1477039"/>
          </a:xfrm>
          <a:prstGeom prst="rect">
            <a:avLst/>
          </a:prstGeom>
        </p:spPr>
      </p:pic>
      <p:pic>
        <p:nvPicPr>
          <p:cNvPr id="3" name="Brazil-Story-m4v[www.savevid.com].mp4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611560" y="3717274"/>
            <a:ext cx="1975104" cy="1481328"/>
          </a:xfrm>
          <a:prstGeom prst="rect">
            <a:avLst/>
          </a:prstGeom>
        </p:spPr>
      </p:pic>
      <p:pic>
        <p:nvPicPr>
          <p:cNvPr id="7" name="Australia-story-m4v[www.savevid.com].mp4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6413320" y="3717032"/>
            <a:ext cx="1975104" cy="1481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1780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 fullScrn="1"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 fullScrn="1"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5" descr="dfc_2011.jpg"/>
          <p:cNvPicPr>
            <a:picLocks noChangeAspect="1"/>
          </p:cNvPicPr>
          <p:nvPr/>
        </p:nvPicPr>
        <p:blipFill>
          <a:blip r:embed="rId2"/>
          <a:srcRect t="54111"/>
          <a:stretch>
            <a:fillRect/>
          </a:stretch>
        </p:blipFill>
        <p:spPr bwMode="auto">
          <a:xfrm>
            <a:off x="0" y="-206375"/>
            <a:ext cx="9144000" cy="310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483" name="TextBox 2"/>
          <p:cNvSpPr txBox="1">
            <a:spLocks noChangeArrowheads="1"/>
          </p:cNvSpPr>
          <p:nvPr/>
        </p:nvSpPr>
        <p:spPr bwMode="auto">
          <a:xfrm>
            <a:off x="2438400" y="2201863"/>
            <a:ext cx="4191000" cy="3970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dirty="0">
                <a:solidFill>
                  <a:srgbClr val="4A452A"/>
                </a:solidFill>
                <a:latin typeface="Calibri" pitchFamily="-110" charset="0"/>
              </a:rPr>
              <a:t>Children use a simple process of </a:t>
            </a:r>
          </a:p>
          <a:p>
            <a:pPr algn="ctr"/>
            <a:r>
              <a:rPr lang="en-US" sz="3600" dirty="0">
                <a:solidFill>
                  <a:srgbClr val="FF6600"/>
                </a:solidFill>
                <a:latin typeface="Arial Black" pitchFamily="-110" charset="0"/>
              </a:rPr>
              <a:t>FEEL</a:t>
            </a:r>
          </a:p>
          <a:p>
            <a:pPr algn="ctr"/>
            <a:r>
              <a:rPr lang="en-US" sz="2000" i="1" dirty="0">
                <a:solidFill>
                  <a:srgbClr val="4A452A"/>
                </a:solidFill>
                <a:latin typeface="Calibri" pitchFamily="-110" charset="0"/>
              </a:rPr>
              <a:t>( anything that </a:t>
            </a:r>
            <a:r>
              <a:rPr lang="en-US" sz="2000" b="1" i="1" dirty="0">
                <a:solidFill>
                  <a:srgbClr val="4A452A"/>
                </a:solidFill>
                <a:latin typeface="Calibri" pitchFamily="-110" charset="0"/>
              </a:rPr>
              <a:t>bothers </a:t>
            </a:r>
            <a:r>
              <a:rPr lang="en-US" sz="2000" i="1" dirty="0">
                <a:solidFill>
                  <a:srgbClr val="4A452A"/>
                </a:solidFill>
                <a:latin typeface="Calibri" pitchFamily="-110" charset="0"/>
              </a:rPr>
              <a:t>them)</a:t>
            </a:r>
          </a:p>
          <a:p>
            <a:pPr algn="ctr"/>
            <a:r>
              <a:rPr lang="en-US" sz="3600" dirty="0">
                <a:solidFill>
                  <a:srgbClr val="660066"/>
                </a:solidFill>
                <a:latin typeface="Arial Black" pitchFamily="-110" charset="0"/>
              </a:rPr>
              <a:t>IMAGINE</a:t>
            </a:r>
          </a:p>
          <a:p>
            <a:pPr algn="ctr"/>
            <a:r>
              <a:rPr lang="en-US" sz="2000" i="1" dirty="0">
                <a:solidFill>
                  <a:srgbClr val="4A452A"/>
                </a:solidFill>
                <a:latin typeface="Calibri" pitchFamily="-110" charset="0"/>
              </a:rPr>
              <a:t>( </a:t>
            </a:r>
            <a:r>
              <a:rPr lang="en-US" sz="2000" b="1" i="1" dirty="0">
                <a:solidFill>
                  <a:srgbClr val="4A452A"/>
                </a:solidFill>
                <a:latin typeface="Calibri" pitchFamily="-110" charset="0"/>
              </a:rPr>
              <a:t>brainstorm </a:t>
            </a:r>
            <a:r>
              <a:rPr lang="en-US" sz="2000" i="1" dirty="0">
                <a:solidFill>
                  <a:srgbClr val="4A452A"/>
                </a:solidFill>
                <a:latin typeface="Calibri" pitchFamily="-110" charset="0"/>
              </a:rPr>
              <a:t>ways to make it better )</a:t>
            </a:r>
          </a:p>
          <a:p>
            <a:pPr algn="ctr"/>
            <a:r>
              <a:rPr lang="en-US" sz="4000" dirty="0">
                <a:solidFill>
                  <a:srgbClr val="CC0066"/>
                </a:solidFill>
                <a:latin typeface="Arial Black" pitchFamily="-110" charset="0"/>
              </a:rPr>
              <a:t>DO</a:t>
            </a:r>
          </a:p>
          <a:p>
            <a:pPr algn="ctr"/>
            <a:r>
              <a:rPr lang="en-US" sz="2000" i="1" dirty="0">
                <a:solidFill>
                  <a:srgbClr val="4A452A"/>
                </a:solidFill>
                <a:latin typeface="Calibri" pitchFamily="-110" charset="0"/>
              </a:rPr>
              <a:t>( </a:t>
            </a:r>
            <a:r>
              <a:rPr lang="en-US" sz="2000" b="1" i="1" dirty="0">
                <a:solidFill>
                  <a:srgbClr val="4A452A"/>
                </a:solidFill>
                <a:latin typeface="Calibri" pitchFamily="-110" charset="0"/>
              </a:rPr>
              <a:t>implement </a:t>
            </a:r>
            <a:r>
              <a:rPr lang="en-US" sz="2000" i="1" dirty="0">
                <a:solidFill>
                  <a:srgbClr val="4A452A"/>
                </a:solidFill>
                <a:latin typeface="Calibri" pitchFamily="-110" charset="0"/>
              </a:rPr>
              <a:t>the act of change )</a:t>
            </a:r>
          </a:p>
          <a:p>
            <a:pPr algn="ctr"/>
            <a:r>
              <a:rPr lang="en-US" sz="3600" dirty="0">
                <a:solidFill>
                  <a:srgbClr val="008000"/>
                </a:solidFill>
                <a:latin typeface="Arial Black" pitchFamily="-110" charset="0"/>
              </a:rPr>
              <a:t>SHARE</a:t>
            </a:r>
          </a:p>
          <a:p>
            <a:pPr algn="ctr"/>
            <a:r>
              <a:rPr lang="en-US" sz="2000" i="1" dirty="0">
                <a:solidFill>
                  <a:srgbClr val="4A452A"/>
                </a:solidFill>
                <a:latin typeface="Calibri" pitchFamily="-110" charset="0"/>
              </a:rPr>
              <a:t>( send the stories to </a:t>
            </a:r>
            <a:r>
              <a:rPr lang="en-US" sz="2000" b="1" i="1" dirty="0">
                <a:solidFill>
                  <a:srgbClr val="4A452A"/>
                </a:solidFill>
                <a:latin typeface="Calibri" pitchFamily="-110" charset="0"/>
              </a:rPr>
              <a:t>inspire </a:t>
            </a:r>
            <a:r>
              <a:rPr lang="en-US" sz="2000" i="1" dirty="0">
                <a:solidFill>
                  <a:srgbClr val="4A452A"/>
                </a:solidFill>
                <a:latin typeface="Calibri" pitchFamily="-110" charset="0"/>
              </a:rPr>
              <a:t>others )</a:t>
            </a:r>
          </a:p>
        </p:txBody>
      </p:sp>
    </p:spTree>
    <p:extLst>
      <p:ext uri="{BB962C8B-B14F-4D97-AF65-F5344CB8AC3E}">
        <p14:creationId xmlns:p14="http://schemas.microsoft.com/office/powerpoint/2010/main" val="28522793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“Think From Your Heart”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b="1" dirty="0" smtClean="0"/>
              <a:t>SENSITISE:</a:t>
            </a:r>
            <a:r>
              <a:rPr lang="en-US" sz="2400" dirty="0" smtClean="0"/>
              <a:t> </a:t>
            </a:r>
            <a:r>
              <a:rPr lang="en-US" sz="2400" dirty="0"/>
              <a:t>Ask children to walk around their school / community and locate problems / </a:t>
            </a:r>
            <a:r>
              <a:rPr lang="en-US" sz="2400" dirty="0" smtClean="0"/>
              <a:t>situations </a:t>
            </a:r>
            <a:r>
              <a:rPr lang="en-US" sz="2400" dirty="0"/>
              <a:t>that bother </a:t>
            </a:r>
            <a:r>
              <a:rPr lang="en-US" sz="2400" dirty="0" smtClean="0"/>
              <a:t>them.</a:t>
            </a:r>
            <a:endParaRPr lang="en-US" sz="2400" dirty="0"/>
          </a:p>
          <a:p>
            <a:endParaRPr lang="en-US" sz="2400" dirty="0"/>
          </a:p>
          <a:p>
            <a:r>
              <a:rPr lang="en-US" sz="2400" b="1" dirty="0" smtClean="0"/>
              <a:t>IDENTIFY:</a:t>
            </a:r>
            <a:r>
              <a:rPr lang="en-US" sz="2400" dirty="0" smtClean="0"/>
              <a:t> </a:t>
            </a:r>
            <a:r>
              <a:rPr lang="en-US" sz="2400" dirty="0"/>
              <a:t>Ask them to identify the people affected by the problem and THOSE who are part of the </a:t>
            </a:r>
            <a:r>
              <a:rPr lang="en-US" sz="2400" dirty="0" smtClean="0"/>
              <a:t>problem.</a:t>
            </a:r>
            <a:br>
              <a:rPr lang="en-US" sz="2400" dirty="0" smtClean="0"/>
            </a:br>
            <a:endParaRPr lang="en-US" sz="2400" dirty="0"/>
          </a:p>
          <a:p>
            <a:r>
              <a:rPr lang="en-US" sz="2400" b="1" dirty="0" smtClean="0"/>
              <a:t>ENGAGE:</a:t>
            </a:r>
            <a:r>
              <a:rPr lang="en-US" sz="2400" dirty="0" smtClean="0"/>
              <a:t> </a:t>
            </a:r>
            <a:r>
              <a:rPr lang="en-US" sz="2400" dirty="0"/>
              <a:t>Ask the children to speak with the people who are affected / part of the problem and ask them WHY the situation is the way it </a:t>
            </a:r>
            <a:r>
              <a:rPr lang="en-US" sz="2400" dirty="0" smtClean="0"/>
              <a:t>is.</a:t>
            </a:r>
            <a:endParaRPr lang="en-US" sz="2400" dirty="0"/>
          </a:p>
        </p:txBody>
      </p:sp>
      <p:pic>
        <p:nvPicPr>
          <p:cNvPr id="4" name="Picture 3" descr="feel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956376" y="332656"/>
            <a:ext cx="864096" cy="1084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0853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imagin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948916" y="332656"/>
            <a:ext cx="871556" cy="108813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Brainstorm Ideas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Get the children to look at ways in which the situation can be changed for the better. </a:t>
            </a:r>
            <a:endParaRPr lang="en-US" sz="2400" dirty="0" smtClean="0"/>
          </a:p>
          <a:p>
            <a:endParaRPr lang="en-US" sz="2400" dirty="0"/>
          </a:p>
          <a:p>
            <a:r>
              <a:rPr lang="en-US" sz="2400" dirty="0"/>
              <a:t>All ideas are </a:t>
            </a:r>
            <a:r>
              <a:rPr lang="en-US" sz="2400" dirty="0" smtClean="0"/>
              <a:t>valuable; think </a:t>
            </a:r>
            <a:r>
              <a:rPr lang="en-US" sz="2400" dirty="0"/>
              <a:t>bold, think </a:t>
            </a:r>
            <a:r>
              <a:rPr lang="en-US" sz="2400" dirty="0" smtClean="0"/>
              <a:t>creative; go </a:t>
            </a:r>
            <a:r>
              <a:rPr lang="en-US" sz="2400" dirty="0"/>
              <a:t>for </a:t>
            </a:r>
            <a:r>
              <a:rPr lang="en-US" sz="2400" dirty="0" smtClean="0"/>
              <a:t>volume.</a:t>
            </a:r>
            <a:br>
              <a:rPr lang="en-US" sz="2400" dirty="0" smtClean="0"/>
            </a:br>
            <a:endParaRPr lang="en-US" sz="2400" dirty="0" smtClean="0"/>
          </a:p>
          <a:p>
            <a:r>
              <a:rPr lang="en-US" sz="2400" dirty="0" smtClean="0"/>
              <a:t>Criteria for solutions:</a:t>
            </a:r>
          </a:p>
          <a:p>
            <a:pPr lvl="1"/>
            <a:r>
              <a:rPr lang="en-US" sz="2000" dirty="0" smtClean="0"/>
              <a:t>Potential </a:t>
            </a:r>
            <a:r>
              <a:rPr lang="en-US" sz="2000" dirty="0"/>
              <a:t>to be replicated </a:t>
            </a:r>
            <a:r>
              <a:rPr lang="en-US" sz="2000" b="1" dirty="0" smtClean="0"/>
              <a:t>EASILY</a:t>
            </a:r>
            <a:r>
              <a:rPr lang="en-US" sz="2000" dirty="0" smtClean="0"/>
              <a:t>.</a:t>
            </a:r>
          </a:p>
          <a:p>
            <a:pPr lvl="1"/>
            <a:r>
              <a:rPr lang="en-US" sz="2000" dirty="0" smtClean="0"/>
              <a:t>Potential </a:t>
            </a:r>
            <a:r>
              <a:rPr lang="en-US" sz="2000" dirty="0"/>
              <a:t>to impact </a:t>
            </a:r>
            <a:r>
              <a:rPr lang="en-US" sz="2000" b="1" dirty="0"/>
              <a:t>MAXIMUM</a:t>
            </a:r>
            <a:r>
              <a:rPr lang="en-US" sz="2000" dirty="0"/>
              <a:t> number of </a:t>
            </a:r>
            <a:r>
              <a:rPr lang="en-US" sz="2000" dirty="0" smtClean="0"/>
              <a:t>people.</a:t>
            </a:r>
            <a:endParaRPr lang="en-US" sz="2000" dirty="0"/>
          </a:p>
          <a:p>
            <a:pPr lvl="1"/>
            <a:r>
              <a:rPr lang="en-US" sz="2000" dirty="0" smtClean="0"/>
              <a:t>Potential </a:t>
            </a:r>
            <a:r>
              <a:rPr lang="en-US" sz="2000" dirty="0"/>
              <a:t>for </a:t>
            </a:r>
            <a:r>
              <a:rPr lang="en-US" sz="2000" b="1" dirty="0"/>
              <a:t>LONG LASTING </a:t>
            </a:r>
            <a:r>
              <a:rPr lang="en-US" sz="2000" dirty="0" smtClean="0"/>
              <a:t>change.</a:t>
            </a:r>
            <a:endParaRPr lang="en-US" sz="2000" dirty="0"/>
          </a:p>
          <a:p>
            <a:pPr lvl="1"/>
            <a:r>
              <a:rPr lang="en-US" sz="2000" dirty="0"/>
              <a:t>Potential for </a:t>
            </a:r>
            <a:r>
              <a:rPr lang="en-US" sz="2000" b="1" dirty="0"/>
              <a:t>QUICK</a:t>
            </a:r>
            <a:r>
              <a:rPr lang="en-US" sz="2000" dirty="0"/>
              <a:t> </a:t>
            </a:r>
            <a:r>
              <a:rPr lang="en-US" sz="2000" dirty="0" smtClean="0"/>
              <a:t>impact.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3199686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4770</TotalTime>
  <Words>488</Words>
  <Application>Microsoft Macintosh PowerPoint</Application>
  <PresentationFormat>On-screen Show (4:3)</PresentationFormat>
  <Paragraphs>81</Paragraphs>
  <Slides>12</Slides>
  <Notes>4</Notes>
  <HiddenSlides>0</HiddenSlides>
  <MMClips>3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Office Theme</vt:lpstr>
      <vt:lpstr>PowerPoint Presentation</vt:lpstr>
      <vt:lpstr>What is Design for Change?</vt:lpstr>
      <vt:lpstr>Who Are We?</vt:lpstr>
      <vt:lpstr>Proven Impact</vt:lpstr>
      <vt:lpstr>PowerPoint Presentation</vt:lpstr>
      <vt:lpstr>PowerPoint Presentation</vt:lpstr>
      <vt:lpstr>PowerPoint Presentation</vt:lpstr>
      <vt:lpstr>“Think From Your Heart”</vt:lpstr>
      <vt:lpstr>Brainstorm Ideas</vt:lpstr>
      <vt:lpstr>“Yes, I Can”</vt:lpstr>
      <vt:lpstr>“I Can! And now you can too”</vt:lpstr>
      <vt:lpstr>In The United States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Observe</dc:title>
  <dc:creator>pranay</dc:creator>
  <cp:lastModifiedBy>Vinay Gidwaney</cp:lastModifiedBy>
  <cp:revision>501</cp:revision>
  <dcterms:created xsi:type="dcterms:W3CDTF">2012-07-12T18:45:56Z</dcterms:created>
  <dcterms:modified xsi:type="dcterms:W3CDTF">2012-11-19T02:14:45Z</dcterms:modified>
</cp:coreProperties>
</file>